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0"/>
  </p:notesMasterIdLst>
  <p:handoutMasterIdLst>
    <p:handoutMasterId r:id="rId21"/>
  </p:handoutMasterIdLst>
  <p:sldIdLst>
    <p:sldId id="256" r:id="rId3"/>
    <p:sldId id="259" r:id="rId4"/>
    <p:sldId id="260" r:id="rId5"/>
    <p:sldId id="261" r:id="rId6"/>
    <p:sldId id="265" r:id="rId7"/>
    <p:sldId id="264" r:id="rId8"/>
    <p:sldId id="263" r:id="rId9"/>
    <p:sldId id="257" r:id="rId10"/>
    <p:sldId id="262" r:id="rId11"/>
    <p:sldId id="268" r:id="rId12"/>
    <p:sldId id="269" r:id="rId13"/>
    <p:sldId id="270" r:id="rId14"/>
    <p:sldId id="272" r:id="rId15"/>
    <p:sldId id="271" r:id="rId16"/>
    <p:sldId id="266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5482B"/>
    <a:srgbClr val="C75806"/>
    <a:srgbClr val="000000"/>
    <a:srgbClr val="00499F"/>
    <a:srgbClr val="0CC1E0"/>
    <a:srgbClr val="1B00FE"/>
    <a:srgbClr val="0CA3D7"/>
    <a:srgbClr val="2D25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48" autoAdjust="0"/>
  </p:normalViewPr>
  <p:slideViewPr>
    <p:cSldViewPr>
      <p:cViewPr varScale="1">
        <p:scale>
          <a:sx n="80" d="100"/>
          <a:sy n="80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171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Click to edit Master text styles</a:t>
            </a:r>
          </a:p>
          <a:p>
            <a:pPr lvl="1"/>
            <a:r>
              <a:rPr lang="ru-RU" altLang="ru-RU" noProof="0"/>
              <a:t>Second level</a:t>
            </a:r>
          </a:p>
          <a:p>
            <a:pPr lvl="2"/>
            <a:r>
              <a:rPr lang="ru-RU" altLang="ru-RU" noProof="0"/>
              <a:t>Third level</a:t>
            </a:r>
          </a:p>
          <a:p>
            <a:pPr lvl="3"/>
            <a:r>
              <a:rPr lang="ru-RU" altLang="ru-RU" noProof="0"/>
              <a:t>Fourth level</a:t>
            </a:r>
          </a:p>
          <a:p>
            <a:pPr lvl="4"/>
            <a:r>
              <a:rPr lang="ru-RU" altLang="ru-RU" noProof="0"/>
              <a:t>Fifth level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7DB4E5A9-D54F-4518-BDD4-6DFEB97710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87450" y="260350"/>
            <a:ext cx="6769100" cy="1511300"/>
          </a:xfrm>
          <a:effectLst/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ru-RU" noProof="0"/>
              <a:t>Click to edit Master title style</a:t>
            </a:r>
            <a:endParaRPr lang="ru-RU" altLang="ru-RU" noProof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9038" y="1844675"/>
            <a:ext cx="6765925" cy="503238"/>
          </a:xfrm>
          <a:effectLst/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ru-RU" noProof="0"/>
              <a:t>Click to edit Master subtitle style</a:t>
            </a:r>
            <a:endParaRPr lang="ru-RU" altLang="ru-RU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657CA-3D78-4996-9FDF-F9CA9C29156F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260350"/>
            <a:ext cx="2051050" cy="5473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03925" cy="5473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F84AB-E052-4B73-ABD3-527FC3E183DF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955EF-375F-4698-B6ED-DC6D4DC1B0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1062D-216D-48CC-A61A-9EBE5A7B79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BA2C7-F522-4ECD-BD7D-CAA6467195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08175" y="1628775"/>
            <a:ext cx="33131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3688" y="1628775"/>
            <a:ext cx="33131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C0629-A8BA-486C-87DA-A995C18E0A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4D103-3D8A-4E93-A3C8-BCE8047D9B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C989D-5137-4CC4-B7E1-CF88D01836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88B2A-4481-4284-BDF5-17E9668DD6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E2798-1D5F-4DD2-9A5A-87C19A0516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2BEB5-999D-4E64-B97C-599326100528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F119D-9E68-4333-BDC2-EAF247E55A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2C409-FFBA-4CDD-A2D1-07CBEAC8E9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2938" y="288925"/>
            <a:ext cx="1693862" cy="58658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8175" y="288925"/>
            <a:ext cx="4932363" cy="58658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89BF9-5786-48C2-AA80-799CEA113E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DE3A6-D018-4217-8299-9B82E8778BF4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844675"/>
            <a:ext cx="4027487" cy="3889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4675"/>
            <a:ext cx="4027488" cy="3889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ACEE4-E029-4433-990D-9442AC955013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E4F9D-BCFD-40F6-9781-4190B3750F79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20BAF-65EF-4FE1-8943-35A0B8B9BD6C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7DDD9-296A-4D43-BD3B-102BFA679D65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C0C18-B75E-40E1-A600-3900D6C9BAEB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27677-636F-4E6B-A7A2-F81DDB4027F7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60350"/>
            <a:ext cx="82073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  <a:endParaRPr lang="ru-RU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844675"/>
            <a:ext cx="820737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  <a:endParaRPr lang="ru-RU" altLang="ru-RU" smtClean="0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81750"/>
            <a:ext cx="21336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rgbClr val="1C1C1C"/>
                </a:solidFill>
                <a:latin typeface="+mn-lt"/>
              </a:defRPr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900" b="0">
                <a:solidFill>
                  <a:srgbClr val="1C1C1C"/>
                </a:solidFill>
                <a:latin typeface="+mn-lt"/>
              </a:defRPr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81750"/>
            <a:ext cx="21336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 b="0">
                <a:solidFill>
                  <a:srgbClr val="1C1C1C"/>
                </a:solidFill>
                <a:latin typeface="+mn-lt"/>
              </a:defRPr>
            </a:lvl1pPr>
          </a:lstStyle>
          <a:p>
            <a:pPr>
              <a:defRPr/>
            </a:pPr>
            <a:fld id="{0737735C-3987-44E5-8872-E0F060AF7733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5230A"/>
          </a:solidFill>
          <a:latin typeface="Georgia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5230A"/>
          </a:solidFill>
          <a:latin typeface="Georgia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5230A"/>
          </a:solidFill>
          <a:latin typeface="Georgia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5230A"/>
          </a:solidFill>
          <a:latin typeface="Georgi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C1C1C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8175" y="288925"/>
            <a:ext cx="67675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8175" y="1628775"/>
            <a:ext cx="67786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Click to edit Master text styles</a:t>
            </a:r>
          </a:p>
          <a:p>
            <a:pPr lvl="1"/>
            <a:r>
              <a:rPr lang="ru-RU" altLang="ru-RU" smtClean="0"/>
              <a:t>Second level</a:t>
            </a:r>
          </a:p>
          <a:p>
            <a:pPr lvl="2"/>
            <a:r>
              <a:rPr lang="ru-RU" altLang="ru-RU" smtClean="0"/>
              <a:t>Third level</a:t>
            </a:r>
          </a:p>
          <a:p>
            <a:pPr lvl="3"/>
            <a:r>
              <a:rPr lang="ru-RU" altLang="ru-RU" smtClean="0"/>
              <a:t>Fourth level</a:t>
            </a:r>
          </a:p>
          <a:p>
            <a:pPr lvl="4"/>
            <a:r>
              <a:rPr lang="ru-RU" altLang="ru-RU" smtClean="0"/>
              <a:t>Fifth level</a:t>
            </a:r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53188"/>
            <a:ext cx="289560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900" b="0"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90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53188"/>
            <a:ext cx="213360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 b="0">
                <a:latin typeface="+mn-lt"/>
              </a:defRPr>
            </a:lvl1pPr>
          </a:lstStyle>
          <a:p>
            <a:pPr>
              <a:defRPr/>
            </a:pPr>
            <a:fld id="{7AF96DAF-8647-4547-8FD9-9CBE613563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2D2523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2D2523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2D2523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2D2523"/>
          </a:solidFill>
          <a:latin typeface="Georg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-20638" y="4005263"/>
            <a:ext cx="9432926" cy="2016125"/>
          </a:xfrm>
        </p:spPr>
        <p:txBody>
          <a:bodyPr/>
          <a:lstStyle/>
          <a:p>
            <a:r>
              <a:rPr lang="ru-RU" altLang="ru-RU" sz="4000" b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Подвиг героев-панфиловцев в годы Великой Отечественной войны</a:t>
            </a:r>
            <a:endParaRPr lang="en-US" altLang="ru-RU" sz="4000" b="1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850A8C-94C0-4B61-81EE-6675BADFE50F}" type="slidenum">
              <a:rPr lang="ru-RU" altLang="ru-RU"/>
              <a:pPr>
                <a:defRPr/>
              </a:pPr>
              <a:t>10</a:t>
            </a:fld>
            <a:endParaRPr lang="ru-RU" altLang="ru-RU"/>
          </a:p>
        </p:txBody>
      </p:sp>
      <p:pic>
        <p:nvPicPr>
          <p:cNvPr id="37890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109663"/>
            <a:ext cx="7010400" cy="559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422525" y="333375"/>
            <a:ext cx="6264275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3200" b="0">
                <a:solidFill>
                  <a:schemeClr val="bg1"/>
                </a:solidFill>
                <a:latin typeface="Calibri" pitchFamily="34" charset="0"/>
              </a:rPr>
              <a:t>Оставшиеся в живых панфиловцы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49C3C-BBB8-44C9-8BD1-E105288F7B0D}" type="slidenum">
              <a:rPr lang="ru-RU" altLang="ru-RU"/>
              <a:pPr>
                <a:defRPr/>
              </a:pPr>
              <a:t>11</a:t>
            </a:fld>
            <a:endParaRPr lang="ru-RU" altLang="ru-RU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331788"/>
            <a:ext cx="6840538" cy="576262"/>
          </a:xfrm>
        </p:spPr>
        <p:txBody>
          <a:bodyPr/>
          <a:lstStyle/>
          <a:p>
            <a:pPr eaLnBrk="1" hangingPunct="1"/>
            <a:r>
              <a:rPr lang="ru-RU" altLang="ru-RU" sz="2000" smtClean="0"/>
              <a:t>                            </a:t>
            </a:r>
            <a:r>
              <a:rPr lang="ru-RU" altLang="ru-RU" sz="3600" smtClean="0"/>
              <a:t>Натаров Иван Моисеевич                </a:t>
            </a:r>
            <a:endParaRPr lang="en-US" altLang="ru-RU" sz="360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8175" y="908050"/>
            <a:ext cx="6840538" cy="59499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mtClean="0"/>
              <a:t> </a:t>
            </a:r>
            <a:endParaRPr lang="ru-RU" sz="1200" smtClean="0"/>
          </a:p>
        </p:txBody>
      </p:sp>
      <p:pic>
        <p:nvPicPr>
          <p:cNvPr id="38916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0050" y="998538"/>
            <a:ext cx="4679950" cy="575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B48080-45E4-4944-A92C-5707B575DBAF}" type="slidenum">
              <a:rPr lang="ru-RU" altLang="ru-RU"/>
              <a:pPr>
                <a:defRPr/>
              </a:pPr>
              <a:t>12</a:t>
            </a:fld>
            <a:endParaRPr lang="ru-RU" altLang="ru-RU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333375"/>
            <a:ext cx="6840537" cy="576263"/>
          </a:xfrm>
        </p:spPr>
        <p:txBody>
          <a:bodyPr/>
          <a:lstStyle/>
          <a:p>
            <a:pPr eaLnBrk="1" hangingPunct="1"/>
            <a:r>
              <a:rPr lang="ru-RU" altLang="ru-RU" sz="2000" smtClean="0"/>
              <a:t>                          </a:t>
            </a:r>
            <a:r>
              <a:rPr lang="ru-RU" altLang="ru-RU" sz="2800" smtClean="0"/>
              <a:t>Васильев Илларион Романович</a:t>
            </a:r>
            <a:endParaRPr lang="en-US" altLang="ru-RU" sz="2800" smtClean="0"/>
          </a:p>
        </p:txBody>
      </p:sp>
      <p:pic>
        <p:nvPicPr>
          <p:cNvPr id="3993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1057275"/>
            <a:ext cx="3700463" cy="55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2BB0A6-6468-426D-8D06-8AD1925EBAF2}" type="slidenum">
              <a:rPr lang="ru-RU" altLang="ru-RU"/>
              <a:pPr>
                <a:defRPr/>
              </a:pPr>
              <a:t>13</a:t>
            </a:fld>
            <a:endParaRPr lang="ru-RU" altLang="ru-RU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450850"/>
            <a:ext cx="7993063" cy="577850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                     </a:t>
            </a:r>
            <a:r>
              <a:rPr lang="ru-RU" altLang="ru-RU" sz="2800" smtClean="0"/>
              <a:t>Кожубергенов Даниил Александрович</a:t>
            </a:r>
            <a:endParaRPr lang="en-US" altLang="ru-RU" sz="280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0638" y="4868863"/>
            <a:ext cx="406400" cy="3133725"/>
          </a:xfrm>
        </p:spPr>
        <p:txBody>
          <a:bodyPr/>
          <a:lstStyle/>
          <a:p>
            <a:pPr eaLnBrk="1" hangingPunct="1"/>
            <a:endParaRPr lang="ru-RU" sz="1200" smtClean="0"/>
          </a:p>
        </p:txBody>
      </p:sp>
      <p:pic>
        <p:nvPicPr>
          <p:cNvPr id="41988" name="Picture 2" descr="https://mtdata.ru/u24/photo53EE/20934954987-0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079500"/>
            <a:ext cx="3913187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28FC2F-ABEF-4BF9-A2D0-0C8AFF280433}" type="slidenum">
              <a:rPr lang="ru-RU" altLang="ru-RU"/>
              <a:pPr>
                <a:defRPr/>
              </a:pPr>
              <a:t>14</a:t>
            </a:fld>
            <a:endParaRPr lang="ru-RU" altLang="ru-RU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742950"/>
            <a:ext cx="6840538" cy="576263"/>
          </a:xfrm>
        </p:spPr>
        <p:txBody>
          <a:bodyPr/>
          <a:lstStyle/>
          <a:p>
            <a:pPr eaLnBrk="1" hangingPunct="1"/>
            <a:r>
              <a:rPr lang="ru-RU" altLang="ru-RU" sz="2000" smtClean="0"/>
              <a:t>                         </a:t>
            </a:r>
            <a:r>
              <a:rPr lang="ru-RU" altLang="ru-RU" sz="2800" smtClean="0"/>
              <a:t>Иван Евстафьевич Добробабин</a:t>
            </a:r>
            <a:endParaRPr lang="en-US" altLang="ru-RU" sz="2800" smtClean="0"/>
          </a:p>
        </p:txBody>
      </p:sp>
      <p:pic>
        <p:nvPicPr>
          <p:cNvPr id="4096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916113"/>
            <a:ext cx="6891338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27763" y="5805488"/>
            <a:ext cx="2133600" cy="268287"/>
          </a:xfrm>
        </p:spPr>
        <p:txBody>
          <a:bodyPr/>
          <a:lstStyle/>
          <a:p>
            <a:pPr>
              <a:defRPr/>
            </a:pPr>
            <a:fld id="{83EF2959-9059-4187-ADFE-495C879E2BAE}" type="slidenum">
              <a:rPr lang="ru-RU" altLang="ru-RU"/>
              <a:pPr>
                <a:defRPr/>
              </a:pPr>
              <a:t>15</a:t>
            </a:fld>
            <a:endParaRPr lang="ru-RU" altLang="ru-R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5950" y="549275"/>
            <a:ext cx="6840538" cy="1008063"/>
          </a:xfrm>
        </p:spPr>
        <p:txBody>
          <a:bodyPr/>
          <a:lstStyle/>
          <a:p>
            <a:pPr algn="ctr" eaLnBrk="1" hangingPunct="1"/>
            <a:r>
              <a:rPr lang="ru-RU" altLang="ru-RU" sz="2000" smtClean="0"/>
              <a:t/>
            </a:r>
            <a:br>
              <a:rPr lang="ru-RU" altLang="ru-RU" sz="2000" smtClean="0"/>
            </a:br>
            <a:r>
              <a:rPr lang="ru-RU" altLang="ru-RU" smtClean="0"/>
              <a:t>Мемориальный комплекс «28 Героям-панфиловцам» у разъезда Дубосеково</a:t>
            </a:r>
            <a:endParaRPr lang="en-US" altLang="ru-RU" smtClean="0"/>
          </a:p>
        </p:txBody>
      </p:sp>
      <p:pic>
        <p:nvPicPr>
          <p:cNvPr id="3584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043113"/>
            <a:ext cx="69850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27763" y="5805488"/>
            <a:ext cx="2133600" cy="268287"/>
          </a:xfrm>
        </p:spPr>
        <p:txBody>
          <a:bodyPr/>
          <a:lstStyle/>
          <a:p>
            <a:pPr>
              <a:defRPr/>
            </a:pPr>
            <a:fld id="{144A7020-D967-4B7F-AC75-432949F04594}" type="slidenum">
              <a:rPr lang="ru-RU" altLang="ru-RU"/>
              <a:pPr>
                <a:defRPr/>
              </a:pPr>
              <a:t>16</a:t>
            </a:fld>
            <a:endParaRPr lang="ru-RU" altLang="ru-RU"/>
          </a:p>
        </p:txBody>
      </p:sp>
      <p:pic>
        <p:nvPicPr>
          <p:cNvPr id="36866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554163"/>
            <a:ext cx="6805613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320925" y="549275"/>
            <a:ext cx="6265863" cy="76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4400" b="0">
                <a:solidFill>
                  <a:schemeClr val="bg1"/>
                </a:solidFill>
                <a:latin typeface="Calibri" pitchFamily="34" charset="0"/>
              </a:rPr>
              <a:t>Памятник панфиловцам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D2B3CB-C21B-4E0C-AC01-53E89A437D00}" type="slidenum">
              <a:rPr lang="ru-RU" altLang="ru-RU"/>
              <a:pPr>
                <a:defRPr/>
              </a:pPr>
              <a:t>17</a:t>
            </a:fld>
            <a:endParaRPr lang="ru-RU" altLang="ru-RU"/>
          </a:p>
        </p:txBody>
      </p:sp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3168650" y="539750"/>
            <a:ext cx="6767513" cy="1143000"/>
          </a:xfrm>
        </p:spPr>
        <p:txBody>
          <a:bodyPr/>
          <a:lstStyle/>
          <a:p>
            <a:pPr eaLnBrk="1" hangingPunct="1"/>
            <a:r>
              <a:rPr lang="ru-RU" smtClean="0"/>
              <a:t>Интернет-ресурсы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95475" y="1887538"/>
            <a:ext cx="7464425" cy="4156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0" dirty="0">
                <a:solidFill>
                  <a:schemeClr val="bg1"/>
                </a:solidFill>
                <a:latin typeface="+mn-lt"/>
              </a:rPr>
              <a:t>1.</a:t>
            </a:r>
            <a:r>
              <a:rPr lang="ru-RU" sz="2400" b="0" u="sng" dirty="0">
                <a:solidFill>
                  <a:schemeClr val="bg1"/>
                </a:solidFill>
                <a:latin typeface="+mn-lt"/>
              </a:rPr>
              <a:t>https://www.calend.ru/events/6894/</a:t>
            </a:r>
            <a:endParaRPr lang="ru-RU" sz="2400" b="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r>
              <a:rPr lang="ru-RU" sz="2400" b="0" dirty="0">
                <a:solidFill>
                  <a:schemeClr val="bg1"/>
                </a:solidFill>
                <a:latin typeface="+mn-lt"/>
              </a:rPr>
              <a:t>2.</a:t>
            </a:r>
            <a:r>
              <a:rPr lang="ru-RU" sz="2400" b="0" u="sng" dirty="0">
                <a:solidFill>
                  <a:schemeClr val="bg1"/>
                </a:solidFill>
                <a:latin typeface="+mn-lt"/>
              </a:rPr>
              <a:t>https://histrf.ru/</a:t>
            </a:r>
            <a:r>
              <a:rPr lang="ru-RU" sz="2400" b="0" u="sng" dirty="0" err="1">
                <a:solidFill>
                  <a:schemeClr val="bg1"/>
                </a:solidFill>
                <a:latin typeface="+mn-lt"/>
              </a:rPr>
              <a:t>lenta-vremeni</a:t>
            </a:r>
            <a:r>
              <a:rPr lang="ru-RU" sz="2400" b="0" u="sng" dirty="0">
                <a:solidFill>
                  <a:schemeClr val="bg1"/>
                </a:solidFill>
                <a:latin typeface="+mn-lt"/>
              </a:rPr>
              <a:t>/</a:t>
            </a:r>
            <a:r>
              <a:rPr lang="ru-RU" sz="2400" b="0" u="sng" dirty="0" err="1">
                <a:solidFill>
                  <a:schemeClr val="bg1"/>
                </a:solidFill>
                <a:latin typeface="+mn-lt"/>
              </a:rPr>
              <a:t>event</a:t>
            </a:r>
            <a:r>
              <a:rPr lang="ru-RU" sz="2400" b="0" u="sng" dirty="0">
                <a:solidFill>
                  <a:schemeClr val="bg1"/>
                </a:solidFill>
                <a:latin typeface="+mn-lt"/>
              </a:rPr>
              <a:t>/</a:t>
            </a:r>
            <a:r>
              <a:rPr lang="ru-RU" sz="2400" b="0" u="sng" dirty="0" err="1">
                <a:solidFill>
                  <a:schemeClr val="bg1"/>
                </a:solidFill>
                <a:latin typeface="+mn-lt"/>
              </a:rPr>
              <a:t>view</a:t>
            </a:r>
            <a:r>
              <a:rPr lang="ru-RU" sz="2400" b="0" u="sng" dirty="0">
                <a:solidFill>
                  <a:schemeClr val="bg1"/>
                </a:solidFill>
                <a:latin typeface="+mn-lt"/>
              </a:rPr>
              <a:t>/</a:t>
            </a:r>
            <a:r>
              <a:rPr lang="ru-RU" sz="2400" b="0" u="sng" dirty="0" err="1">
                <a:solidFill>
                  <a:schemeClr val="bg1"/>
                </a:solidFill>
                <a:latin typeface="+mn-lt"/>
              </a:rPr>
              <a:t>podvigh-ghieroiev-panfilovtsiev</a:t>
            </a:r>
            <a:endParaRPr lang="ru-RU" sz="2400" b="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r>
              <a:rPr lang="ru-RU" sz="2400" b="0" dirty="0">
                <a:solidFill>
                  <a:schemeClr val="bg1"/>
                </a:solidFill>
                <a:latin typeface="+mn-lt"/>
              </a:rPr>
              <a:t>3.</a:t>
            </a:r>
            <a:r>
              <a:rPr lang="ru-RU" sz="2400" b="0" u="sng" dirty="0">
                <a:solidFill>
                  <a:schemeClr val="bg1"/>
                </a:solidFill>
                <a:latin typeface="+mn-lt"/>
              </a:rPr>
              <a:t>https://topwar.ru/1225-28-panfilovcev-vechnaya-slava-pavshim-vyzhivshim-lagerya.html</a:t>
            </a:r>
            <a:endParaRPr lang="ru-RU" sz="2400" b="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r>
              <a:rPr lang="ru-RU" sz="2400" b="0" dirty="0">
                <a:solidFill>
                  <a:schemeClr val="bg1"/>
                </a:solidFill>
                <a:latin typeface="+mn-lt"/>
              </a:rPr>
              <a:t>4. </a:t>
            </a:r>
            <a:r>
              <a:rPr lang="ru-RU" sz="2400" b="0" u="sng" dirty="0">
                <a:solidFill>
                  <a:schemeClr val="bg1"/>
                </a:solidFill>
                <a:latin typeface="+mn-lt"/>
              </a:rPr>
              <a:t>https://warspot.ru/7629-panfilov-i-panfilovtsy</a:t>
            </a:r>
            <a:endParaRPr lang="ru-RU" sz="2400" b="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r>
              <a:rPr lang="ru-RU" sz="2400" b="0" dirty="0">
                <a:solidFill>
                  <a:schemeClr val="bg1"/>
                </a:solidFill>
                <a:latin typeface="+mn-lt"/>
              </a:rPr>
              <a:t>5</a:t>
            </a:r>
            <a:r>
              <a:rPr lang="ru-RU" sz="2400" b="0" dirty="0">
                <a:solidFill>
                  <a:schemeClr val="bg1"/>
                </a:solidFill>
                <a:latin typeface="+mn-lt"/>
              </a:rPr>
              <a:t>. </a:t>
            </a:r>
            <a:r>
              <a:rPr lang="ru-RU" sz="2400" b="0" u="sng" dirty="0">
                <a:solidFill>
                  <a:schemeClr val="bg1"/>
                </a:solidFill>
                <a:latin typeface="+mn-lt"/>
              </a:rPr>
              <a:t>https://rg.ru/2015/09/07/rodina-panfilovtsy.html</a:t>
            </a:r>
            <a:endParaRPr lang="ru-RU" sz="2400" b="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r>
              <a:rPr lang="ru-RU" sz="2400" b="0" dirty="0">
                <a:solidFill>
                  <a:schemeClr val="bg1"/>
                </a:solidFill>
                <a:latin typeface="+mn-lt"/>
              </a:rPr>
              <a:t>6.https://www.prlib.ru/item/686684</a:t>
            </a:r>
          </a:p>
          <a:p>
            <a:pPr>
              <a:defRPr/>
            </a:pPr>
            <a:r>
              <a:rPr lang="ru-RU" sz="2400" b="0" dirty="0">
                <a:solidFill>
                  <a:schemeClr val="bg1"/>
                </a:solidFill>
                <a:latin typeface="+mn-lt"/>
              </a:rPr>
              <a:t>7.</a:t>
            </a:r>
            <a:r>
              <a:rPr lang="ru-RU" sz="2400" b="0" u="sng" dirty="0">
                <a:solidFill>
                  <a:schemeClr val="bg1"/>
                </a:solidFill>
                <a:latin typeface="+mn-lt"/>
              </a:rPr>
              <a:t>https</a:t>
            </a:r>
            <a:r>
              <a:rPr lang="ru-RU" sz="2400" b="0" u="sng" dirty="0">
                <a:solidFill>
                  <a:schemeClr val="bg1"/>
                </a:solidFill>
                <a:latin typeface="+mn-lt"/>
              </a:rPr>
              <a:t>://history.ric.mil.ru/Stati/item/191519/</a:t>
            </a:r>
            <a:endParaRPr lang="ru-RU" sz="2400" b="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r>
              <a:rPr lang="ru-RU" sz="2400" b="0" dirty="0">
                <a:solidFill>
                  <a:schemeClr val="bg1"/>
                </a:solidFill>
                <a:latin typeface="+mn-lt"/>
              </a:rPr>
              <a:t>8. </a:t>
            </a:r>
            <a:r>
              <a:rPr lang="ru-RU" sz="2400" b="0" u="sng" dirty="0">
                <a:solidFill>
                  <a:schemeClr val="bg1"/>
                </a:solidFill>
                <a:latin typeface="+mn-lt"/>
              </a:rPr>
              <a:t>http://100.histrf.ru/commanders/panfilov-ivan-vasilevich/</a:t>
            </a:r>
            <a:endParaRPr lang="ru-RU" sz="2400" b="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968433-86CF-494A-9369-2BC1D08FDDE8}" type="slidenum">
              <a:rPr lang="ru-RU" altLang="ru-RU"/>
              <a:pPr>
                <a:defRPr/>
              </a:pPr>
              <a:t>2</a:t>
            </a:fld>
            <a:endParaRPr lang="ru-RU" altLang="ru-RU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476250"/>
            <a:ext cx="6840538" cy="709613"/>
          </a:xfrm>
        </p:spPr>
        <p:txBody>
          <a:bodyPr/>
          <a:lstStyle/>
          <a:p>
            <a:pPr eaLnBrk="1" hangingPunct="1"/>
            <a:r>
              <a:rPr lang="ru-RU" altLang="ru-RU" smtClean="0"/>
              <a:t>Василий Иванович Панфилов</a:t>
            </a:r>
            <a:endParaRPr lang="en-US" altLang="ru-RU" smtClean="0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29075" y="1268413"/>
            <a:ext cx="4719638" cy="811688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/>
              <a:t>Родился Иван Васильевич Панфилов в г. Петровске (ныне Саратовская область) в 1893 году. </a:t>
            </a:r>
          </a:p>
          <a:p>
            <a:pPr marL="0" indent="0" algn="ctr" eaLnBrk="1" hangingPunct="1">
              <a:buFontTx/>
              <a:buNone/>
              <a:defRPr/>
            </a:pPr>
            <a:endParaRPr lang="ru-RU" dirty="0" smtClean="0"/>
          </a:p>
          <a:p>
            <a:pPr algn="ctr" eaLnBrk="1" hangingPunct="1">
              <a:defRPr/>
            </a:pPr>
            <a:r>
              <a:rPr lang="ru-RU" dirty="0"/>
              <a:t>Военную службу начал в царской армии, куда был призван в 1915 г. На русско-германский фронт Первой мировой войны попал в чине унтер-офицера. Затем получил звание фельдфебеля, стал командиром роты. В 1917 г., после Февральской революции, был избран членом полкового комитета. В 1918 г. добровольно вступил в Красную армию. Участвовал в гражданской войне в составе 25-й Чапаевской стрелковой дивизии. </a:t>
            </a:r>
          </a:p>
        </p:txBody>
      </p:sp>
      <p:pic>
        <p:nvPicPr>
          <p:cNvPr id="28676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268413"/>
            <a:ext cx="19050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B210E-F4F3-47E3-B964-B174BE84D477}" type="slidenum">
              <a:rPr lang="ru-RU" altLang="ru-RU"/>
              <a:pPr>
                <a:defRPr/>
              </a:pPr>
              <a:t>3</a:t>
            </a:fld>
            <a:endParaRPr lang="ru-RU" altLang="ru-RU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476250"/>
            <a:ext cx="6840538" cy="709613"/>
          </a:xfrm>
        </p:spPr>
        <p:txBody>
          <a:bodyPr/>
          <a:lstStyle/>
          <a:p>
            <a:pPr eaLnBrk="1" hangingPunct="1"/>
            <a:r>
              <a:rPr lang="ru-RU" altLang="ru-RU" smtClean="0"/>
              <a:t>Василий Иванович Панфилов</a:t>
            </a:r>
            <a:endParaRPr lang="en-US" altLang="ru-RU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29075" y="1052513"/>
            <a:ext cx="4719638" cy="5668962"/>
          </a:xfrm>
        </p:spPr>
        <p:txBody>
          <a:bodyPr/>
          <a:lstStyle/>
          <a:p>
            <a:pPr algn="ctr" eaLnBrk="1" hangingPunct="1"/>
            <a:r>
              <a:rPr lang="ru-RU" smtClean="0"/>
              <a:t>В 1920 г. вступил в ВКП(б). За героизм на польском фронте в 1921 г. был награжден орденом Красного Знамени. В 1923 г. окончил Киевскую высшую объединенную школу командиров Красной Армии. Затем был направлен на Туркестанский фронт, где принял активное участие в борьбе с басмачеством. С апреля 1928 г. командовал стрелковым батальоном. В 1929 г. за боевые отличия был награжден вторым орденом Красного Знамени. С декабря 1932 г. командовал 9-м Краснознаменным горнострелковым полком. В 1937 г. служил начальником отдела штаба Среднеазиатского военного округа.</a:t>
            </a:r>
          </a:p>
        </p:txBody>
      </p:sp>
      <p:pic>
        <p:nvPicPr>
          <p:cNvPr id="29700" name="Picture 2" descr="Панфилов И.В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4363" y="1052513"/>
            <a:ext cx="19050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FBEA7E-8539-4653-B6AD-42D77DD28BF2}" type="slidenum">
              <a:rPr lang="ru-RU" altLang="ru-RU"/>
              <a:pPr>
                <a:defRPr/>
              </a:pPr>
              <a:t>4</a:t>
            </a:fld>
            <a:endParaRPr lang="ru-RU" altLang="ru-RU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712788"/>
            <a:ext cx="6840537" cy="709612"/>
          </a:xfrm>
        </p:spPr>
        <p:txBody>
          <a:bodyPr/>
          <a:lstStyle/>
          <a:p>
            <a:pPr eaLnBrk="1" hangingPunct="1"/>
            <a:r>
              <a:rPr lang="ru-RU" altLang="ru-RU" smtClean="0"/>
              <a:t>         Василий Иванович Панфилов</a:t>
            </a:r>
            <a:endParaRPr lang="en-US" altLang="ru-RU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79838" y="1700213"/>
            <a:ext cx="4719637" cy="5668962"/>
          </a:xfrm>
        </p:spPr>
        <p:txBody>
          <a:bodyPr/>
          <a:lstStyle/>
          <a:p>
            <a:pPr algn="ctr" eaLnBrk="1" hangingPunct="1"/>
            <a:r>
              <a:rPr lang="ru-RU" smtClean="0"/>
              <a:t>«Большую часть времени он проводил в полках и даже в батальонах, причем в тех, которые в тот момент испытывали наиболее ожесточенный напор противника. Это не показная безрассудная храбрость, -  вспоминал С.И. Усанов, комиссар артдивизиона 316-й дивизии. -  С одной стороны, личный командный опыт комдива здорово помогал исправлять положение на трудных участках, с другой - его появление в критический момент боя сильно поднимало дух солдат и офицеров».</a:t>
            </a:r>
          </a:p>
        </p:txBody>
      </p:sp>
      <p:pic>
        <p:nvPicPr>
          <p:cNvPr id="30724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989138"/>
            <a:ext cx="21082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27763" y="5805488"/>
            <a:ext cx="2133600" cy="268287"/>
          </a:xfrm>
        </p:spPr>
        <p:txBody>
          <a:bodyPr/>
          <a:lstStyle/>
          <a:p>
            <a:pPr>
              <a:defRPr/>
            </a:pPr>
            <a:fld id="{212FEFCC-7DCB-4A13-8F51-7E2FF9B942FF}" type="slidenum">
              <a:rPr lang="ru-RU" altLang="ru-RU"/>
              <a:pPr>
                <a:defRPr/>
              </a:pPr>
              <a:t>5</a:t>
            </a:fld>
            <a:endParaRPr lang="ru-RU" altLang="ru-RU"/>
          </a:p>
        </p:txBody>
      </p:sp>
      <p:pic>
        <p:nvPicPr>
          <p:cNvPr id="34818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333375"/>
            <a:ext cx="7380287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01116D-5476-42F4-84F1-AEAA1BDCD812}" type="slidenum">
              <a:rPr lang="ru-RU" altLang="ru-RU"/>
              <a:pPr>
                <a:defRPr/>
              </a:pPr>
              <a:t>6</a:t>
            </a:fld>
            <a:endParaRPr lang="ru-RU" altLang="ru-RU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092325" y="428625"/>
            <a:ext cx="6840538" cy="1368425"/>
          </a:xfrm>
        </p:spPr>
        <p:txBody>
          <a:bodyPr/>
          <a:lstStyle/>
          <a:p>
            <a:pPr algn="ctr" eaLnBrk="1" hangingPunct="1"/>
            <a:r>
              <a:rPr lang="ru-RU" altLang="ru-RU" sz="4000" smtClean="0"/>
              <a:t>Ноябрь 1941 года. Немецкие танки под Москвой. </a:t>
            </a:r>
            <a:endParaRPr lang="en-US" altLang="ru-RU" sz="4000" smtClean="0"/>
          </a:p>
        </p:txBody>
      </p:sp>
      <p:pic>
        <p:nvPicPr>
          <p:cNvPr id="3379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1784350"/>
            <a:ext cx="6346825" cy="483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1AEFBC-2AB8-45C7-86D2-BB889C0096FB}" type="slidenum">
              <a:rPr lang="ru-RU" altLang="ru-RU"/>
              <a:pPr>
                <a:defRPr/>
              </a:pPr>
              <a:t>7</a:t>
            </a:fld>
            <a:endParaRPr lang="ru-RU" altLang="ru-RU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476250"/>
            <a:ext cx="6840538" cy="1368425"/>
          </a:xfrm>
        </p:spPr>
        <p:txBody>
          <a:bodyPr/>
          <a:lstStyle/>
          <a:p>
            <a:pPr algn="ctr" eaLnBrk="1" hangingPunct="1"/>
            <a:r>
              <a:rPr lang="ru-RU" altLang="ru-RU" sz="2800" smtClean="0"/>
              <a:t>Ноябрь 1941 года. Расчет противотанковой пушки держит оборону на подступах к Москве.</a:t>
            </a:r>
            <a:endParaRPr lang="en-US" altLang="ru-RU" sz="2800" smtClean="0"/>
          </a:p>
        </p:txBody>
      </p:sp>
      <p:pic>
        <p:nvPicPr>
          <p:cNvPr id="3277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2092325"/>
            <a:ext cx="5715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3C89C7-55FE-45D4-8A4A-43355C792EFE}" type="slidenum">
              <a:rPr lang="en-GB" altLang="ru-RU"/>
              <a:pPr>
                <a:defRPr/>
              </a:pPr>
              <a:t>8</a:t>
            </a:fld>
            <a:endParaRPr lang="en-GB" altLang="ru-RU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-100013"/>
            <a:ext cx="5761037" cy="935038"/>
          </a:xfrm>
        </p:spPr>
        <p:txBody>
          <a:bodyPr/>
          <a:lstStyle/>
          <a:p>
            <a:r>
              <a:rPr lang="ru-RU" altLang="ru-RU" smtClean="0"/>
              <a:t> Герои-панфиловцы</a:t>
            </a:r>
            <a:endParaRPr lang="uk-UA" altLang="ru-RU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1625" y="2047875"/>
            <a:ext cx="8350250" cy="4537075"/>
          </a:xfrm>
        </p:spPr>
        <p:txBody>
          <a:bodyPr/>
          <a:lstStyle/>
          <a:p>
            <a:r>
              <a:rPr lang="ru-RU" sz="1800" smtClean="0"/>
              <a:t>Клочков Василий Георгиевич,</a:t>
            </a:r>
          </a:p>
          <a:p>
            <a:r>
              <a:rPr lang="ru-RU" sz="1800" smtClean="0"/>
              <a:t> Добробабин Иван Евстафьевич,</a:t>
            </a:r>
          </a:p>
          <a:p>
            <a:r>
              <a:rPr lang="ru-RU" sz="1800" smtClean="0"/>
              <a:t> Шепетков Иван Алексеевич,</a:t>
            </a:r>
          </a:p>
          <a:p>
            <a:r>
              <a:rPr lang="ru-RU" sz="1800" smtClean="0"/>
              <a:t> Крючков Абрам Иванович,</a:t>
            </a:r>
          </a:p>
          <a:p>
            <a:r>
              <a:rPr lang="ru-RU" sz="1800" smtClean="0"/>
              <a:t> Митин Гавриил Степанович,</a:t>
            </a:r>
          </a:p>
          <a:p>
            <a:r>
              <a:rPr lang="ru-RU" sz="1800" smtClean="0"/>
              <a:t> Касаев Аликбай,</a:t>
            </a:r>
          </a:p>
          <a:p>
            <a:r>
              <a:rPr lang="ru-RU" sz="1800" smtClean="0"/>
              <a:t> Петренко Григорий Алексеевич,</a:t>
            </a:r>
          </a:p>
          <a:p>
            <a:r>
              <a:rPr lang="ru-RU" sz="1800" smtClean="0"/>
              <a:t> Есибулатов Нарсутбай,</a:t>
            </a:r>
          </a:p>
          <a:p>
            <a:r>
              <a:rPr lang="ru-RU" sz="1800" smtClean="0"/>
              <a:t> Калейников Дмитрий Митрофанович,</a:t>
            </a:r>
          </a:p>
          <a:p>
            <a:r>
              <a:rPr lang="ru-RU" sz="1800" smtClean="0"/>
              <a:t> Натаров Иван Моисеевич,</a:t>
            </a:r>
          </a:p>
          <a:p>
            <a:r>
              <a:rPr lang="ru-RU" sz="1800" smtClean="0"/>
              <a:t> Шемякин Григорий Михайлович,</a:t>
            </a:r>
          </a:p>
          <a:p>
            <a:r>
              <a:rPr lang="ru-RU" sz="1800" smtClean="0"/>
              <a:t> Дутов Петр Данилович,</a:t>
            </a:r>
          </a:p>
          <a:p>
            <a:r>
              <a:rPr lang="ru-RU" sz="1800" smtClean="0"/>
              <a:t> Митченко Никита, </a:t>
            </a:r>
            <a:endParaRPr lang="en-US" altLang="ko-KR" sz="1800" smtClean="0">
              <a:ea typeface="Gulim"/>
              <a:cs typeface="Gulim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0" y="2060575"/>
            <a:ext cx="4572000" cy="448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Шопоков Дуйшенкул,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Конкин Григорий Ефимович,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Шадрин Иван Демидович,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Москаленко Николай,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Емцов Петр Кузьмич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Кужебергенов Даниил Александрович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Тимофеев Дмитрий Фомич,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Трофимов Николай Игнатьевич,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Бондаренко Яков Александрович,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Васильев Ларион Романович,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Белашев Николай Никонорович,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Безродный Григорий,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Сенгирбаев Мусабек,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Максимов Николай,</a:t>
            </a:r>
          </a:p>
          <a:p>
            <a:pPr marL="285750" indent="-285750">
              <a:buFont typeface="Arial" charset="0"/>
              <a:buChar char="•"/>
            </a:pPr>
            <a:r>
              <a:rPr lang="ru-RU" b="0">
                <a:solidFill>
                  <a:schemeClr val="bg1"/>
                </a:solidFill>
                <a:latin typeface="Calibri" pitchFamily="34" charset="0"/>
              </a:rPr>
              <a:t> Ананьев Николай…</a:t>
            </a:r>
          </a:p>
          <a:p>
            <a:pPr marL="285750" indent="-285750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2221C-D9D5-44CB-85B7-D476C41C3346}" type="slidenum">
              <a:rPr lang="ru-RU" altLang="ru-RU"/>
              <a:pPr>
                <a:defRPr/>
              </a:pPr>
              <a:t>9</a:t>
            </a:fld>
            <a:endParaRPr lang="ru-RU" altLang="ru-RU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476250"/>
            <a:ext cx="6840538" cy="1368425"/>
          </a:xfrm>
        </p:spPr>
        <p:txBody>
          <a:bodyPr/>
          <a:lstStyle/>
          <a:p>
            <a:pPr algn="ctr" eaLnBrk="1" hangingPunct="1"/>
            <a:r>
              <a:rPr lang="ru-RU" altLang="ru-RU" sz="2000" smtClean="0"/>
              <a:t>18 ноября 1941 года. Командир 316-й стрелковой дивизии генерал-майор Иван Васильевич Панфилов (слева) с командирами своего штаба. Снимок сделан в день гибели комдива.</a:t>
            </a:r>
            <a:endParaRPr lang="en-US" altLang="ru-RU" sz="2000" smtClean="0"/>
          </a:p>
        </p:txBody>
      </p:sp>
      <p:pic>
        <p:nvPicPr>
          <p:cNvPr id="3174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844675"/>
            <a:ext cx="6697663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Другая 26">
      <a:dk1>
        <a:srgbClr val="FFFFFF"/>
      </a:dk1>
      <a:lt1>
        <a:srgbClr val="000000"/>
      </a:lt1>
      <a:dk2>
        <a:srgbClr val="3F271D"/>
      </a:dk2>
      <a:lt2>
        <a:srgbClr val="FBEEC9"/>
      </a:lt2>
      <a:accent1>
        <a:srgbClr val="F0A22E"/>
      </a:accent1>
      <a:accent2>
        <a:srgbClr val="A5644E"/>
      </a:accent2>
      <a:accent3>
        <a:srgbClr val="BFB8A1"/>
      </a:accent3>
      <a:accent4>
        <a:srgbClr val="C3986D"/>
      </a:accent4>
      <a:accent5>
        <a:srgbClr val="D1CCBC"/>
      </a:accent5>
      <a:accent6>
        <a:srgbClr val="B39D7F"/>
      </a:accent6>
      <a:hlink>
        <a:srgbClr val="7B7054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D5E1F3"/>
        </a:lt2>
        <a:accent1>
          <a:srgbClr val="BC4417"/>
        </a:accent1>
        <a:accent2>
          <a:srgbClr val="CF9C1C"/>
        </a:accent2>
        <a:accent3>
          <a:srgbClr val="FFFFFF"/>
        </a:accent3>
        <a:accent4>
          <a:srgbClr val="404040"/>
        </a:accent4>
        <a:accent5>
          <a:srgbClr val="DAB0AB"/>
        </a:accent5>
        <a:accent6>
          <a:srgbClr val="BB8D18"/>
        </a:accent6>
        <a:hlink>
          <a:srgbClr val="E8C97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000000"/>
        </a:dk2>
        <a:lt2>
          <a:srgbClr val="986615"/>
        </a:lt2>
        <a:accent1>
          <a:srgbClr val="BF4413"/>
        </a:accent1>
        <a:accent2>
          <a:srgbClr val="FFAB21"/>
        </a:accent2>
        <a:accent3>
          <a:srgbClr val="FFFFFF"/>
        </a:accent3>
        <a:accent4>
          <a:srgbClr val="404040"/>
        </a:accent4>
        <a:accent5>
          <a:srgbClr val="DCB0AA"/>
        </a:accent5>
        <a:accent6>
          <a:srgbClr val="E79B1D"/>
        </a:accent6>
        <a:hlink>
          <a:srgbClr val="C5A37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4A1B17"/>
        </a:lt2>
        <a:accent1>
          <a:srgbClr val="C66C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DFBAAA"/>
        </a:accent5>
        <a:accent6>
          <a:srgbClr val="E6C013"/>
        </a:accent6>
        <a:hlink>
          <a:srgbClr val="FFDE9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013"/>
        </a:accent6>
        <a:hlink>
          <a:srgbClr val="EE66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570301"/>
        </a:lt2>
        <a:accent1>
          <a:srgbClr val="D37E00"/>
        </a:accent1>
        <a:accent2>
          <a:srgbClr val="F5CB03"/>
        </a:accent2>
        <a:accent3>
          <a:srgbClr val="FFFFFF"/>
        </a:accent3>
        <a:accent4>
          <a:srgbClr val="404040"/>
        </a:accent4>
        <a:accent5>
          <a:srgbClr val="E6C0AA"/>
        </a:accent5>
        <a:accent6>
          <a:srgbClr val="DEB802"/>
        </a:accent6>
        <a:hlink>
          <a:srgbClr val="D860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713C0C"/>
        </a:lt2>
        <a:accent1>
          <a:srgbClr val="E4B058"/>
        </a:accent1>
        <a:accent2>
          <a:srgbClr val="FDD912"/>
        </a:accent2>
        <a:accent3>
          <a:srgbClr val="FFFFFF"/>
        </a:accent3>
        <a:accent4>
          <a:srgbClr val="404040"/>
        </a:accent4>
        <a:accent5>
          <a:srgbClr val="EFD4B4"/>
        </a:accent5>
        <a:accent6>
          <a:srgbClr val="E5C40F"/>
        </a:accent6>
        <a:hlink>
          <a:srgbClr val="E063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953900"/>
        </a:lt2>
        <a:accent1>
          <a:srgbClr val="B65300"/>
        </a:accent1>
        <a:accent2>
          <a:srgbClr val="CE6A00"/>
        </a:accent2>
        <a:accent3>
          <a:srgbClr val="FFFFFF"/>
        </a:accent3>
        <a:accent4>
          <a:srgbClr val="404040"/>
        </a:accent4>
        <a:accent5>
          <a:srgbClr val="D7B3AA"/>
        </a:accent5>
        <a:accent6>
          <a:srgbClr val="BA5F00"/>
        </a:accent6>
        <a:hlink>
          <a:srgbClr val="F0A806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000000"/>
        </a:dk2>
        <a:lt2>
          <a:srgbClr val="D87200"/>
        </a:lt2>
        <a:accent1>
          <a:srgbClr val="E29B07"/>
        </a:accent1>
        <a:accent2>
          <a:srgbClr val="EDBF03"/>
        </a:accent2>
        <a:accent3>
          <a:srgbClr val="FFFFFF"/>
        </a:accent3>
        <a:accent4>
          <a:srgbClr val="404040"/>
        </a:accent4>
        <a:accent5>
          <a:srgbClr val="EECBAA"/>
        </a:accent5>
        <a:accent6>
          <a:srgbClr val="D7AD02"/>
        </a:accent6>
        <a:hlink>
          <a:srgbClr val="7CA43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000000"/>
        </a:dk2>
        <a:lt2>
          <a:srgbClr val="D24D06"/>
        </a:lt2>
        <a:accent1>
          <a:srgbClr val="E59709"/>
        </a:accent1>
        <a:accent2>
          <a:srgbClr val="E9AC24"/>
        </a:accent2>
        <a:accent3>
          <a:srgbClr val="FFFFFF"/>
        </a:accent3>
        <a:accent4>
          <a:srgbClr val="404040"/>
        </a:accent4>
        <a:accent5>
          <a:srgbClr val="F0C9AA"/>
        </a:accent5>
        <a:accent6>
          <a:srgbClr val="D39B20"/>
        </a:accent6>
        <a:hlink>
          <a:srgbClr val="F7B80B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000000"/>
        </a:dk2>
        <a:lt2>
          <a:srgbClr val="CD5003"/>
        </a:lt2>
        <a:accent1>
          <a:srgbClr val="419DCF"/>
        </a:accent1>
        <a:accent2>
          <a:srgbClr val="BC1F1F"/>
        </a:accent2>
        <a:accent3>
          <a:srgbClr val="FFFFFF"/>
        </a:accent3>
        <a:accent4>
          <a:srgbClr val="404040"/>
        </a:accent4>
        <a:accent5>
          <a:srgbClr val="B0CCE4"/>
        </a:accent5>
        <a:accent6>
          <a:srgbClr val="AA1B1B"/>
        </a:accent6>
        <a:hlink>
          <a:srgbClr val="FFE42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000000"/>
        </a:dk2>
        <a:lt2>
          <a:srgbClr val="DF2905"/>
        </a:lt2>
        <a:accent1>
          <a:srgbClr val="D05203"/>
        </a:accent1>
        <a:accent2>
          <a:srgbClr val="72A3E1"/>
        </a:accent2>
        <a:accent3>
          <a:srgbClr val="FFFFFF"/>
        </a:accent3>
        <a:accent4>
          <a:srgbClr val="404040"/>
        </a:accent4>
        <a:accent5>
          <a:srgbClr val="E4B3AA"/>
        </a:accent5>
        <a:accent6>
          <a:srgbClr val="6793CC"/>
        </a:accent6>
        <a:hlink>
          <a:srgbClr val="F3A10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Другая 26">
      <a:dk1>
        <a:srgbClr val="FFFFFF"/>
      </a:dk1>
      <a:lt1>
        <a:srgbClr val="000000"/>
      </a:lt1>
      <a:dk2>
        <a:srgbClr val="3F271D"/>
      </a:dk2>
      <a:lt2>
        <a:srgbClr val="FBEEC9"/>
      </a:lt2>
      <a:accent1>
        <a:srgbClr val="F0A22E"/>
      </a:accent1>
      <a:accent2>
        <a:srgbClr val="A5644E"/>
      </a:accent2>
      <a:accent3>
        <a:srgbClr val="BFB8A1"/>
      </a:accent3>
      <a:accent4>
        <a:srgbClr val="C3986D"/>
      </a:accent4>
      <a:accent5>
        <a:srgbClr val="D1CCBC"/>
      </a:accent5>
      <a:accent6>
        <a:srgbClr val="B39D7F"/>
      </a:accent6>
      <a:hlink>
        <a:srgbClr val="7B7054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281</TotalTime>
  <Words>411</Words>
  <Application>Microsoft Office PowerPoint</Application>
  <PresentationFormat>Экран (4:3)</PresentationFormat>
  <Paragraphs>74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Times New Roman</vt:lpstr>
      <vt:lpstr>Gulim</vt:lpstr>
      <vt:lpstr>template</vt:lpstr>
      <vt:lpstr>Custom Design</vt:lpstr>
      <vt:lpstr>template</vt:lpstr>
      <vt:lpstr>Подвиг героев-панфиловцев в годы Великой Отечественной войны</vt:lpstr>
      <vt:lpstr>Василий Иванович Панфилов</vt:lpstr>
      <vt:lpstr>Василий Иванович Панфилов</vt:lpstr>
      <vt:lpstr>         Василий Иванович Панфилов</vt:lpstr>
      <vt:lpstr>Слайд 5</vt:lpstr>
      <vt:lpstr>Ноябрь 1941 года. Немецкие танки под Москвой. </vt:lpstr>
      <vt:lpstr>Ноябрь 1941 года. Расчет противотанковой пушки держит оборону на подступах к Москве.</vt:lpstr>
      <vt:lpstr> Герои-панфиловцы</vt:lpstr>
      <vt:lpstr>18 ноября 1941 года. Командир 316-й стрелковой дивизии генерал-майор Иван Васильевич Панфилов (слева) с командирами своего штаба. Снимок сделан в день гибели комдива.</vt:lpstr>
      <vt:lpstr>Слайд 10</vt:lpstr>
      <vt:lpstr>                            Натаров Иван Моисеевич                </vt:lpstr>
      <vt:lpstr>                          Васильев Илларион Романович</vt:lpstr>
      <vt:lpstr>                     Кожубергенов Даниил Александрович</vt:lpstr>
      <vt:lpstr>                         Иван Евстафьевич Добробабин</vt:lpstr>
      <vt:lpstr> Мемориальный комплекс «28 Героям-панфиловцам» у разъезда Дубосеково</vt:lpstr>
      <vt:lpstr>Слайд 16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Irina</dc:creator>
  <cp:lastModifiedBy>UserXP</cp:lastModifiedBy>
  <cp:revision>45</cp:revision>
  <dcterms:created xsi:type="dcterms:W3CDTF">2018-05-16T14:30:24Z</dcterms:created>
  <dcterms:modified xsi:type="dcterms:W3CDTF">2020-11-12T03:58:00Z</dcterms:modified>
</cp:coreProperties>
</file>